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1" r:id="rId3"/>
    <p:sldId id="288" r:id="rId4"/>
    <p:sldId id="289" r:id="rId5"/>
    <p:sldId id="290" r:id="rId6"/>
    <p:sldId id="291" r:id="rId7"/>
    <p:sldId id="292" r:id="rId8"/>
    <p:sldId id="293" r:id="rId9"/>
    <p:sldId id="295" r:id="rId10"/>
    <p:sldId id="294" r:id="rId11"/>
    <p:sldId id="27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336600"/>
    <a:srgbClr val="004C72"/>
    <a:srgbClr val="990000"/>
    <a:srgbClr val="6600CC"/>
    <a:srgbClr val="E8E8E8"/>
    <a:srgbClr val="F3F3F3"/>
    <a:srgbClr val="130D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575" autoAdjust="0"/>
  </p:normalViewPr>
  <p:slideViewPr>
    <p:cSldViewPr>
      <p:cViewPr varScale="1">
        <p:scale>
          <a:sx n="66" d="100"/>
          <a:sy n="66" d="100"/>
        </p:scale>
        <p:origin x="94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59916D-A0D3-45BF-AFDA-ACFB9D029F22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39034D-E876-4C7B-B326-31B2D8DF1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099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39034D-E876-4C7B-B326-31B2D8DF1CD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457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5247D5-404B-4487-8D45-F06DDC6339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heck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F26C6-F289-410E-8E52-BE2F6BDBAC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heck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BC410-5BA3-46CB-B03F-D28AC7386B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DAFE95-F93E-4D8C-A77A-3C942CAF8E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heck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A514F-5C7C-4614-AFC3-BAD68758AD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heck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4D999-6745-4747-BBE5-7AFF86F7BB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heck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52230-2053-4122-A63D-8A4A506206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heck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DBDB0-DCCB-4700-87C7-8A78EE62E5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heck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12279-2DA6-4990-B950-6C3B5A15B0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heck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6D77AD-63CA-4DE3-925A-3BEF23B9AE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heck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DA4951-C795-4A7A-BD78-0D8D777F65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heck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AC92486-FC9F-4980-AF32-FEF986A380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hecker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2209800" y="1600200"/>
            <a:ext cx="4572000" cy="5635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FF">
                    <a:alpha val="65881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ÔN TẬP TIẾNG VIỆT CUỐI NĂM</a:t>
            </a:r>
            <a:endParaRPr lang="en-US" sz="3600" kern="1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0000FF">
                  <a:alpha val="65881"/>
                </a:srgbClr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4038600" y="4343400"/>
            <a:ext cx="1828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400" b="1">
                <a:solidFill>
                  <a:srgbClr val="990000"/>
                </a:solidFill>
              </a:rPr>
              <a:t>Lớp 4</a:t>
            </a:r>
          </a:p>
        </p:txBody>
      </p:sp>
      <p:sp>
        <p:nvSpPr>
          <p:cNvPr id="6" name="WordArt 3"/>
          <p:cNvSpPr>
            <a:spLocks noChangeArrowheads="1" noChangeShapeType="1" noTextEdit="1"/>
          </p:cNvSpPr>
          <p:nvPr/>
        </p:nvSpPr>
        <p:spPr bwMode="auto">
          <a:xfrm>
            <a:off x="1219200" y="2438400"/>
            <a:ext cx="63246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142"/>
              </a:avLst>
            </a:prstTxWarp>
          </a:bodyPr>
          <a:lstStyle/>
          <a:p>
            <a:pPr algn="ctr"/>
            <a:r>
              <a:rPr lang="en-US" sz="3600" b="1" kern="1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TIẾT 1 &amp; 2</a:t>
            </a:r>
            <a:endParaRPr lang="en-US" sz="3600" b="1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581400" y="3429000"/>
            <a:ext cx="228600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400" b="1" smtClean="0">
                <a:solidFill>
                  <a:srgbClr val="990000"/>
                </a:solidFill>
              </a:rPr>
              <a:t>SGK/163</a:t>
            </a:r>
            <a:endParaRPr lang="en-US" sz="3400" b="1">
              <a:solidFill>
                <a:srgbClr val="990000"/>
              </a:solidFill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1"/>
                            </p:stCondLst>
                            <p:childTnLst>
                              <p:par>
                                <p:cTn id="1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4" grpId="0"/>
      <p:bldP spid="6" grpId="0" animBg="1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2209800" y="152400"/>
            <a:ext cx="4572000" cy="5635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FF">
                    <a:alpha val="65881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ÔN TẬP TIẾNG VIỆT CUỐI NĂM</a:t>
            </a:r>
            <a:endParaRPr lang="en-US" sz="3600" kern="1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0000FF">
                  <a:alpha val="65881"/>
                </a:srgbClr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" name="WordArt 3"/>
          <p:cNvSpPr>
            <a:spLocks noChangeArrowheads="1" noChangeShapeType="1" noTextEdit="1"/>
          </p:cNvSpPr>
          <p:nvPr/>
        </p:nvSpPr>
        <p:spPr bwMode="auto">
          <a:xfrm>
            <a:off x="4000500" y="715963"/>
            <a:ext cx="99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142"/>
              </a:avLst>
            </a:prstTxWarp>
          </a:bodyPr>
          <a:lstStyle/>
          <a:p>
            <a:pPr algn="ctr"/>
            <a:r>
              <a:rPr lang="en-US" sz="3600" b="1" kern="1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TIẾT 2</a:t>
            </a:r>
            <a:endParaRPr lang="en-US" sz="3600" b="1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676400" y="1277471"/>
            <a:ext cx="612502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</a:rPr>
              <a:t>Chủ điểm - Tình yêu cuộc sống:</a:t>
            </a: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629" y="2362200"/>
            <a:ext cx="8839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400" b="1" smtClean="0">
                <a:solidFill>
                  <a:srgbClr val="27279D"/>
                </a:solidFill>
              </a:rPr>
              <a:t>Lạc quan, lạc thú… </a:t>
            </a:r>
            <a:endParaRPr lang="en-US" sz="2400" b="1">
              <a:solidFill>
                <a:srgbClr val="27279D"/>
              </a:solidFill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03414" y="4668458"/>
            <a:ext cx="8839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400" b="1" smtClean="0">
                <a:solidFill>
                  <a:srgbClr val="27279D"/>
                </a:solidFill>
              </a:rPr>
              <a:t>Tục ngữ :</a:t>
            </a:r>
          </a:p>
          <a:p>
            <a:pPr marL="914400" lvl="1" indent="-457200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n-US" sz="2400" b="1" smtClean="0">
                <a:solidFill>
                  <a:srgbClr val="27279D"/>
                </a:solidFill>
              </a:rPr>
              <a:t>Sông có khúc, người có lúc.</a:t>
            </a:r>
          </a:p>
          <a:p>
            <a:pPr marL="914400" lvl="1" indent="-457200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n-US" sz="2400" b="1" smtClean="0">
                <a:solidFill>
                  <a:srgbClr val="27279D"/>
                </a:solidFill>
              </a:rPr>
              <a:t>Kiến tha lâu cũng đầy tổ.</a:t>
            </a:r>
            <a:endParaRPr lang="en-US" sz="2400" b="1">
              <a:solidFill>
                <a:srgbClr val="27279D"/>
              </a:solidFill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676400" y="1821869"/>
            <a:ext cx="5410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smtClean="0">
                <a:solidFill>
                  <a:srgbClr val="27279D"/>
                </a:solidFill>
              </a:rPr>
              <a:t>Mở rộng vốn từ : Lạc quan-Yêu đời</a:t>
            </a:r>
            <a:endParaRPr lang="en-US" sz="2400" b="1">
              <a:solidFill>
                <a:srgbClr val="27279D"/>
              </a:solidFill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4514" y="2819400"/>
            <a:ext cx="8839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400" b="1" smtClean="0">
                <a:solidFill>
                  <a:srgbClr val="27279D"/>
                </a:solidFill>
              </a:rPr>
              <a:t>Lạc hậu, lạc điệu, lạc đề… </a:t>
            </a:r>
            <a:endParaRPr lang="en-US" sz="2400" b="1">
              <a:solidFill>
                <a:srgbClr val="27279D"/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9029" y="3276600"/>
            <a:ext cx="8839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400" b="1" smtClean="0">
                <a:solidFill>
                  <a:srgbClr val="27279D"/>
                </a:solidFill>
              </a:rPr>
              <a:t>Quan quân, quan hệ, quan tâm… </a:t>
            </a:r>
            <a:endParaRPr lang="en-US" sz="2400" b="1">
              <a:solidFill>
                <a:srgbClr val="27279D"/>
              </a:solidFill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0" y="3733800"/>
            <a:ext cx="8839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400" b="1" smtClean="0">
                <a:solidFill>
                  <a:srgbClr val="27279D"/>
                </a:solidFill>
              </a:rPr>
              <a:t>Vui chơi, vui vẻ, vui thú, vui tính, vui tươi,… </a:t>
            </a:r>
            <a:endParaRPr lang="en-US" sz="2400" b="1">
              <a:solidFill>
                <a:srgbClr val="27279D"/>
              </a:solidFill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0" y="4186535"/>
            <a:ext cx="8839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400" b="1" smtClean="0">
                <a:solidFill>
                  <a:srgbClr val="27279D"/>
                </a:solidFill>
              </a:rPr>
              <a:t>Cười mỉm, cười rúc rích, cười khúc khích, cười giòn. … </a:t>
            </a:r>
            <a:endParaRPr lang="en-US" sz="2400" b="1">
              <a:solidFill>
                <a:srgbClr val="27279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475222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WordArt 2"/>
          <p:cNvSpPr>
            <a:spLocks noChangeArrowheads="1" noChangeShapeType="1" noTextEdit="1"/>
          </p:cNvSpPr>
          <p:nvPr/>
        </p:nvSpPr>
        <p:spPr bwMode="auto">
          <a:xfrm>
            <a:off x="1839686" y="1037999"/>
            <a:ext cx="5900057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508"/>
              </a:avLst>
            </a:prstTxWarp>
          </a:bodyPr>
          <a:lstStyle/>
          <a:p>
            <a:pPr algn="ctr"/>
            <a:r>
              <a:rPr lang="en-US" sz="14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Dặn dò</a:t>
            </a:r>
            <a:r>
              <a:rPr lang="en-US" sz="1400" b="1" kern="1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: </a:t>
            </a:r>
          </a:p>
          <a:p>
            <a:pPr algn="ctr"/>
            <a:r>
              <a:rPr lang="en-US" sz="1400" b="1" kern="1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Các em </a:t>
            </a:r>
            <a:r>
              <a:rPr lang="en-US" sz="1400" b="1" kern="1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về đặt câu với những từ vừa tìm được ở phần bài học trên ! </a:t>
            </a:r>
            <a:endParaRPr lang="en-US" sz="1400" b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2286000" y="2819400"/>
            <a:ext cx="320040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 b="1" u="sng">
                <a:solidFill>
                  <a:srgbClr val="990000"/>
                </a:solidFill>
              </a:rPr>
              <a:t>Chuẩn bị: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600200" y="4876800"/>
            <a:ext cx="3505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1524000" y="3766457"/>
            <a:ext cx="6215743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400" b="1" smtClean="0">
                <a:solidFill>
                  <a:srgbClr val="CC0066"/>
                </a:solidFill>
              </a:rPr>
              <a:t>Đọc và tìm hiểu đoạn văn nói về cây xương rồng !!!</a:t>
            </a:r>
            <a:endParaRPr lang="en-US" sz="3400" b="1">
              <a:solidFill>
                <a:srgbClr val="CC0066"/>
              </a:solidFill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nimBg="1"/>
      <p:bldP spid="24579" grpId="0"/>
      <p:bldP spid="2458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BFFDB"/>
            </a:gs>
            <a:gs pos="50000">
              <a:srgbClr val="FFFFD7"/>
            </a:gs>
            <a:gs pos="100000">
              <a:srgbClr val="DBFFD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52400" y="1475393"/>
            <a:ext cx="8686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smtClean="0">
                <a:solidFill>
                  <a:srgbClr val="990000"/>
                </a:solidFill>
              </a:rPr>
              <a:t>Các em xem lại các bài TĐ đã học của 2 chủ điểm: Khám phá thế giới và Tình yêu cuộc sống.</a:t>
            </a:r>
            <a:endParaRPr lang="en-US" sz="2800" b="1">
              <a:solidFill>
                <a:srgbClr val="990000"/>
              </a:solidFill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04800" y="2581470"/>
            <a:ext cx="6781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smtClean="0">
                <a:solidFill>
                  <a:srgbClr val="27279D"/>
                </a:solidFill>
              </a:rPr>
              <a:t>Lập bảng thống kê theo nội dung sau :</a:t>
            </a:r>
            <a:endParaRPr lang="en-US" sz="2800" b="1">
              <a:solidFill>
                <a:srgbClr val="27279D"/>
              </a:solidFill>
            </a:endParaRPr>
          </a:p>
        </p:txBody>
      </p:sp>
      <p:sp>
        <p:nvSpPr>
          <p:cNvPr id="4" name="WordArt 4"/>
          <p:cNvSpPr>
            <a:spLocks noChangeArrowheads="1" noChangeShapeType="1" noTextEdit="1"/>
          </p:cNvSpPr>
          <p:nvPr/>
        </p:nvSpPr>
        <p:spPr bwMode="auto">
          <a:xfrm>
            <a:off x="2209800" y="152400"/>
            <a:ext cx="4572000" cy="5635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FF">
                    <a:alpha val="65881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ÔN TẬP TIẾNG VIỆT CUỐI NĂM</a:t>
            </a:r>
            <a:endParaRPr lang="en-US" sz="3600" kern="1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0000FF">
                  <a:alpha val="65881"/>
                </a:srgbClr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5" name="WordArt 3"/>
          <p:cNvSpPr>
            <a:spLocks noChangeArrowheads="1" noChangeShapeType="1" noTextEdit="1"/>
          </p:cNvSpPr>
          <p:nvPr/>
        </p:nvSpPr>
        <p:spPr bwMode="auto">
          <a:xfrm>
            <a:off x="4000500" y="715963"/>
            <a:ext cx="99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142"/>
              </a:avLst>
            </a:prstTxWarp>
          </a:bodyPr>
          <a:lstStyle/>
          <a:p>
            <a:pPr algn="ctr"/>
            <a:r>
              <a:rPr lang="en-US" sz="3600" b="1" kern="1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TIẾT 1</a:t>
            </a:r>
            <a:endParaRPr lang="en-US" sz="3600" b="1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453571" y="3276600"/>
            <a:ext cx="6781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smtClean="0">
                <a:solidFill>
                  <a:srgbClr val="27279D"/>
                </a:solidFill>
              </a:rPr>
              <a:t>- Tên bài :</a:t>
            </a:r>
            <a:endParaRPr lang="en-US" sz="2800" b="1">
              <a:solidFill>
                <a:srgbClr val="27279D"/>
              </a:solidFill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53571" y="3962400"/>
            <a:ext cx="6781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smtClean="0">
                <a:solidFill>
                  <a:srgbClr val="27279D"/>
                </a:solidFill>
              </a:rPr>
              <a:t>- Tác giả :</a:t>
            </a:r>
            <a:endParaRPr lang="en-US" sz="2800" b="1">
              <a:solidFill>
                <a:srgbClr val="27279D"/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53571" y="4724400"/>
            <a:ext cx="6781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smtClean="0">
                <a:solidFill>
                  <a:srgbClr val="27279D"/>
                </a:solidFill>
              </a:rPr>
              <a:t>- Thể loại:</a:t>
            </a:r>
            <a:endParaRPr lang="en-US" sz="2800" b="1">
              <a:solidFill>
                <a:srgbClr val="27279D"/>
              </a:solidFill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457200" y="5410200"/>
            <a:ext cx="6781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smtClean="0">
                <a:solidFill>
                  <a:srgbClr val="27279D"/>
                </a:solidFill>
              </a:rPr>
              <a:t>- Nội dung chính :</a:t>
            </a:r>
            <a:endParaRPr lang="en-US" sz="2800" b="1">
              <a:solidFill>
                <a:srgbClr val="27279D"/>
              </a:solidFill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/>
      <p:bldP spid="4" grpId="0" animBg="1"/>
      <p:bldP spid="5" grpId="0" animBg="1"/>
      <p:bldP spid="6" grpId="0"/>
      <p:bldP spid="7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BFFDB"/>
            </a:gs>
            <a:gs pos="50000">
              <a:srgbClr val="FFFFD7"/>
            </a:gs>
            <a:gs pos="100000">
              <a:srgbClr val="DBFFD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ordArt 4"/>
          <p:cNvSpPr>
            <a:spLocks noChangeArrowheads="1" noChangeShapeType="1" noTextEdit="1"/>
          </p:cNvSpPr>
          <p:nvPr/>
        </p:nvSpPr>
        <p:spPr bwMode="auto">
          <a:xfrm>
            <a:off x="2209800" y="152400"/>
            <a:ext cx="4572000" cy="5635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FF">
                    <a:alpha val="65881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ÔN TẬP TIẾNG VIỆT CUỐI NĂM</a:t>
            </a:r>
            <a:endParaRPr lang="en-US" sz="3600" kern="1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0000FF">
                  <a:alpha val="65881"/>
                </a:srgbClr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4" name="WordArt 3"/>
          <p:cNvSpPr>
            <a:spLocks noChangeArrowheads="1" noChangeShapeType="1" noTextEdit="1"/>
          </p:cNvSpPr>
          <p:nvPr/>
        </p:nvSpPr>
        <p:spPr bwMode="auto">
          <a:xfrm>
            <a:off x="4000500" y="715963"/>
            <a:ext cx="99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142"/>
              </a:avLst>
            </a:prstTxWarp>
          </a:bodyPr>
          <a:lstStyle/>
          <a:p>
            <a:pPr algn="ctr"/>
            <a:r>
              <a:rPr lang="en-US" sz="3600" b="1" kern="1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TIẾT 1</a:t>
            </a:r>
            <a:endParaRPr lang="en-US" sz="3600" b="1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13872" y="1417161"/>
            <a:ext cx="612502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</a:rPr>
              <a:t>Chủ điểm - Khám phá thế giới :</a:t>
            </a: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76200" y="2184379"/>
            <a:ext cx="88392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400" b="1" smtClean="0">
                <a:solidFill>
                  <a:srgbClr val="27279D"/>
                </a:solidFill>
              </a:rPr>
              <a:t>Đường đi Sa Pa, Nguyễn </a:t>
            </a:r>
            <a:r>
              <a:rPr lang="en-US" sz="2400" b="1">
                <a:solidFill>
                  <a:srgbClr val="27279D"/>
                </a:solidFill>
              </a:rPr>
              <a:t>Phan </a:t>
            </a:r>
            <a:r>
              <a:rPr lang="en-US" sz="2400" b="1" smtClean="0">
                <a:solidFill>
                  <a:srgbClr val="27279D"/>
                </a:solidFill>
              </a:rPr>
              <a:t>Hách,Thể </a:t>
            </a:r>
            <a:r>
              <a:rPr lang="en-US" sz="2400" b="1">
                <a:solidFill>
                  <a:srgbClr val="27279D"/>
                </a:solidFill>
              </a:rPr>
              <a:t>loại Văn xuôi</a:t>
            </a:r>
          </a:p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400" b="1" smtClean="0">
                <a:solidFill>
                  <a:srgbClr val="27279D"/>
                </a:solidFill>
              </a:rPr>
              <a:t>Nội dung : Ca ngợi vẻ đẹp độc đáo của Sa Pa cùng tình cảm thán phục của tác giả.</a:t>
            </a:r>
            <a:endParaRPr lang="en-US" sz="2400" b="1">
              <a:solidFill>
                <a:srgbClr val="27279D"/>
              </a:solidFill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79829" y="4343400"/>
            <a:ext cx="88392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400" b="1" smtClean="0">
                <a:solidFill>
                  <a:srgbClr val="27279D"/>
                </a:solidFill>
              </a:rPr>
              <a:t>Trăng ơi…từ đâu đến, Trần Đăng Khoa,Thể </a:t>
            </a:r>
            <a:r>
              <a:rPr lang="en-US" sz="2400" b="1">
                <a:solidFill>
                  <a:srgbClr val="27279D"/>
                </a:solidFill>
              </a:rPr>
              <a:t>loại </a:t>
            </a:r>
            <a:r>
              <a:rPr lang="en-US" sz="2400" b="1" smtClean="0">
                <a:solidFill>
                  <a:srgbClr val="27279D"/>
                </a:solidFill>
              </a:rPr>
              <a:t>thơ</a:t>
            </a:r>
            <a:endParaRPr lang="en-US" sz="2400" b="1">
              <a:solidFill>
                <a:srgbClr val="27279D"/>
              </a:solidFill>
            </a:endParaRPr>
          </a:p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400" b="1" smtClean="0">
                <a:solidFill>
                  <a:srgbClr val="27279D"/>
                </a:solidFill>
              </a:rPr>
              <a:t>Nội dung : Ca ngợi nét đẹp của trăng qua sự quan sát tinh tế của nhà thơ.</a:t>
            </a:r>
            <a:endParaRPr lang="en-US" sz="2400" b="1">
              <a:solidFill>
                <a:srgbClr val="27279D"/>
              </a:solidFill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/>
      <p:bldP spid="7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2209800" y="152400"/>
            <a:ext cx="4572000" cy="5635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FF">
                    <a:alpha val="65881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ÔN TẬP TIẾNG VIỆT CUỐI NĂM</a:t>
            </a:r>
            <a:endParaRPr lang="en-US" sz="3600" kern="1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0000FF">
                  <a:alpha val="65881"/>
                </a:srgbClr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" name="WordArt 3"/>
          <p:cNvSpPr>
            <a:spLocks noChangeArrowheads="1" noChangeShapeType="1" noTextEdit="1"/>
          </p:cNvSpPr>
          <p:nvPr/>
        </p:nvSpPr>
        <p:spPr bwMode="auto">
          <a:xfrm>
            <a:off x="4000500" y="715963"/>
            <a:ext cx="99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142"/>
              </a:avLst>
            </a:prstTxWarp>
          </a:bodyPr>
          <a:lstStyle/>
          <a:p>
            <a:pPr algn="ctr"/>
            <a:r>
              <a:rPr lang="en-US" sz="3600" b="1" kern="1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TIẾT 1</a:t>
            </a:r>
            <a:endParaRPr lang="en-US" sz="3600" b="1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13872" y="1417161"/>
            <a:ext cx="612502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</a:rPr>
              <a:t>Chủ điểm - Khám phá thế giới :</a:t>
            </a: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3543" y="2202522"/>
            <a:ext cx="88392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400" b="1" smtClean="0">
                <a:solidFill>
                  <a:srgbClr val="27279D"/>
                </a:solidFill>
              </a:rPr>
              <a:t>Hơn một nghìn ngày vòng quanh trái đất, theo Trần Diệu Tần &amp; Đỗ Thái,Thể </a:t>
            </a:r>
            <a:r>
              <a:rPr lang="en-US" sz="2400" b="1">
                <a:solidFill>
                  <a:srgbClr val="27279D"/>
                </a:solidFill>
              </a:rPr>
              <a:t>loại Văn xuôi</a:t>
            </a:r>
          </a:p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400" b="1" smtClean="0">
                <a:solidFill>
                  <a:srgbClr val="27279D"/>
                </a:solidFill>
              </a:rPr>
              <a:t>Nội dung : Ca ngợi Ma-gie-lăng và đoàn thám hiểm đã dung cảm vượt qua khó khăn, mất mát để tìm ra vùng đất mới và khẳng định trái đất hình cầu.</a:t>
            </a:r>
            <a:endParaRPr lang="en-US" sz="2400" b="1">
              <a:solidFill>
                <a:srgbClr val="27279D"/>
              </a:solidFill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0" y="4419600"/>
            <a:ext cx="88392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400" b="1" smtClean="0">
                <a:solidFill>
                  <a:srgbClr val="27279D"/>
                </a:solidFill>
              </a:rPr>
              <a:t>Dòng song mặc áo, Nguyễn Trọng Tạo,Thể </a:t>
            </a:r>
            <a:r>
              <a:rPr lang="en-US" sz="2400" b="1">
                <a:solidFill>
                  <a:srgbClr val="27279D"/>
                </a:solidFill>
              </a:rPr>
              <a:t>loại </a:t>
            </a:r>
            <a:r>
              <a:rPr lang="en-US" sz="2400" b="1" smtClean="0">
                <a:solidFill>
                  <a:srgbClr val="27279D"/>
                </a:solidFill>
              </a:rPr>
              <a:t>thơ lục bát.</a:t>
            </a:r>
            <a:endParaRPr lang="en-US" sz="2400" b="1">
              <a:solidFill>
                <a:srgbClr val="27279D"/>
              </a:solidFill>
            </a:endParaRPr>
          </a:p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400" b="1" smtClean="0">
                <a:solidFill>
                  <a:srgbClr val="27279D"/>
                </a:solidFill>
              </a:rPr>
              <a:t>Nội dung : Ca ngợi vẻ đẹp của dòng sông quê hương.</a:t>
            </a:r>
            <a:endParaRPr lang="en-US" sz="2400" b="1">
              <a:solidFill>
                <a:srgbClr val="27279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284823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2209800" y="152400"/>
            <a:ext cx="4572000" cy="5635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FF">
                    <a:alpha val="65881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ÔN TẬP TIẾNG VIỆT CUỐI NĂM</a:t>
            </a:r>
            <a:endParaRPr lang="en-US" sz="3600" kern="1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0000FF">
                  <a:alpha val="65881"/>
                </a:srgbClr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" name="WordArt 3"/>
          <p:cNvSpPr>
            <a:spLocks noChangeArrowheads="1" noChangeShapeType="1" noTextEdit="1"/>
          </p:cNvSpPr>
          <p:nvPr/>
        </p:nvSpPr>
        <p:spPr bwMode="auto">
          <a:xfrm>
            <a:off x="4000500" y="715963"/>
            <a:ext cx="99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142"/>
              </a:avLst>
            </a:prstTxWarp>
          </a:bodyPr>
          <a:lstStyle/>
          <a:p>
            <a:pPr algn="ctr"/>
            <a:r>
              <a:rPr lang="en-US" sz="3600" b="1" kern="1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TIẾT 1</a:t>
            </a:r>
            <a:endParaRPr lang="en-US" sz="3600" b="1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13872" y="1417161"/>
            <a:ext cx="612502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</a:rPr>
              <a:t>Chủ điểm - Khám phá thế giới :</a:t>
            </a: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76200" y="2184379"/>
            <a:ext cx="88392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400" b="1" smtClean="0">
                <a:solidFill>
                  <a:srgbClr val="27279D"/>
                </a:solidFill>
              </a:rPr>
              <a:t>Ăng-co Vát, theo những kỳ quan thế giới,Thể </a:t>
            </a:r>
            <a:r>
              <a:rPr lang="en-US" sz="2400" b="1">
                <a:solidFill>
                  <a:srgbClr val="27279D"/>
                </a:solidFill>
              </a:rPr>
              <a:t>loại Văn xuôi</a:t>
            </a:r>
          </a:p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400" b="1" smtClean="0">
                <a:solidFill>
                  <a:srgbClr val="27279D"/>
                </a:solidFill>
              </a:rPr>
              <a:t>Nội dung : Ca ngợi Ăng-co Vát một công trình kiến trúc, điêu khắc tuyệt vời của nhân dân Cam-pu-chia. </a:t>
            </a:r>
            <a:endParaRPr lang="en-US" sz="2400" b="1">
              <a:solidFill>
                <a:srgbClr val="27279D"/>
              </a:solidFill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03414" y="4668458"/>
            <a:ext cx="88392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400" b="1" smtClean="0">
                <a:solidFill>
                  <a:srgbClr val="27279D"/>
                </a:solidFill>
              </a:rPr>
              <a:t>Con chuồn chuồn nước, Nguyễn Thế Hội,Thể </a:t>
            </a:r>
            <a:r>
              <a:rPr lang="en-US" sz="2400" b="1">
                <a:solidFill>
                  <a:srgbClr val="27279D"/>
                </a:solidFill>
              </a:rPr>
              <a:t>loại Văn xuôi</a:t>
            </a:r>
          </a:p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400" b="1" smtClean="0">
                <a:solidFill>
                  <a:srgbClr val="27279D"/>
                </a:solidFill>
              </a:rPr>
              <a:t>Nội dung : Ca ngợi vẻ đẹp sinh động của con chuồn chuồn nước qua đó thể hiện tình yêu quê hương của tác giả.</a:t>
            </a:r>
            <a:endParaRPr lang="en-US" sz="2400" b="1">
              <a:solidFill>
                <a:srgbClr val="27279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743850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2209800" y="152400"/>
            <a:ext cx="4572000" cy="5635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FF">
                    <a:alpha val="65881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ÔN TẬP TIẾNG VIỆT CUỐI NĂM</a:t>
            </a:r>
            <a:endParaRPr lang="en-US" sz="3600" kern="1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0000FF">
                  <a:alpha val="65881"/>
                </a:srgbClr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" name="WordArt 3"/>
          <p:cNvSpPr>
            <a:spLocks noChangeArrowheads="1" noChangeShapeType="1" noTextEdit="1"/>
          </p:cNvSpPr>
          <p:nvPr/>
        </p:nvSpPr>
        <p:spPr bwMode="auto">
          <a:xfrm>
            <a:off x="4000500" y="715963"/>
            <a:ext cx="99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142"/>
              </a:avLst>
            </a:prstTxWarp>
          </a:bodyPr>
          <a:lstStyle/>
          <a:p>
            <a:pPr algn="ctr"/>
            <a:r>
              <a:rPr lang="en-US" sz="3600" b="1" kern="1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TIẾT 1</a:t>
            </a:r>
            <a:endParaRPr lang="en-US" sz="3600" b="1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13872" y="1417161"/>
            <a:ext cx="612502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</a:rPr>
              <a:t>Chủ điểm - Tình yêu cuộc sống:</a:t>
            </a: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76200" y="2184379"/>
            <a:ext cx="88392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400" b="1" smtClean="0">
                <a:solidFill>
                  <a:srgbClr val="27279D"/>
                </a:solidFill>
              </a:rPr>
              <a:t>Vương quốc vắng nụ cười, theo Trần Đức Tiến,Thể </a:t>
            </a:r>
            <a:r>
              <a:rPr lang="en-US" sz="2400" b="1">
                <a:solidFill>
                  <a:srgbClr val="27279D"/>
                </a:solidFill>
              </a:rPr>
              <a:t>loại Văn xuôi</a:t>
            </a:r>
          </a:p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400" b="1" smtClean="0">
                <a:solidFill>
                  <a:srgbClr val="27279D"/>
                </a:solidFill>
              </a:rPr>
              <a:t>Nội dung : Cho ta thấy tầm quan trọng của tiếng cười, tiếng cười đã làm thay đổi, hồi sinh một vương quốc.</a:t>
            </a:r>
            <a:endParaRPr lang="en-US" sz="2400" b="1">
              <a:solidFill>
                <a:srgbClr val="27279D"/>
              </a:solidFill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03414" y="4668458"/>
            <a:ext cx="88392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400" b="1" smtClean="0">
                <a:solidFill>
                  <a:srgbClr val="27279D"/>
                </a:solidFill>
              </a:rPr>
              <a:t>Ngắm trăng-Không đề, Hồ Chí Minh,Thể </a:t>
            </a:r>
            <a:r>
              <a:rPr lang="en-US" sz="2400" b="1">
                <a:solidFill>
                  <a:srgbClr val="27279D"/>
                </a:solidFill>
              </a:rPr>
              <a:t>loại </a:t>
            </a:r>
            <a:r>
              <a:rPr lang="en-US" sz="2400" b="1" smtClean="0">
                <a:solidFill>
                  <a:srgbClr val="27279D"/>
                </a:solidFill>
              </a:rPr>
              <a:t>thơ</a:t>
            </a:r>
            <a:endParaRPr lang="en-US" sz="2400" b="1">
              <a:solidFill>
                <a:srgbClr val="27279D"/>
              </a:solidFill>
            </a:endParaRPr>
          </a:p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400" b="1" smtClean="0">
                <a:solidFill>
                  <a:srgbClr val="27279D"/>
                </a:solidFill>
              </a:rPr>
              <a:t>Nội dung : Ca ngợi tinh thần lạc quan yêu đời của bác Hồ.</a:t>
            </a:r>
            <a:endParaRPr lang="en-US" sz="2400" b="1">
              <a:solidFill>
                <a:srgbClr val="27279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803530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2209800" y="152400"/>
            <a:ext cx="4572000" cy="5635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FF">
                    <a:alpha val="65881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ÔN TẬP TIẾNG VIỆT CUỐI NĂM</a:t>
            </a:r>
            <a:endParaRPr lang="en-US" sz="3600" kern="1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0000FF">
                  <a:alpha val="65881"/>
                </a:srgbClr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" name="WordArt 3"/>
          <p:cNvSpPr>
            <a:spLocks noChangeArrowheads="1" noChangeShapeType="1" noTextEdit="1"/>
          </p:cNvSpPr>
          <p:nvPr/>
        </p:nvSpPr>
        <p:spPr bwMode="auto">
          <a:xfrm>
            <a:off x="4000500" y="715963"/>
            <a:ext cx="99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142"/>
              </a:avLst>
            </a:prstTxWarp>
          </a:bodyPr>
          <a:lstStyle/>
          <a:p>
            <a:pPr algn="ctr"/>
            <a:r>
              <a:rPr lang="en-US" sz="3600" b="1" kern="1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TIẾT 1</a:t>
            </a:r>
            <a:endParaRPr lang="en-US" sz="3600" b="1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13872" y="1417161"/>
            <a:ext cx="612502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</a:rPr>
              <a:t>Chủ điểm - Tình yêu cuộc sống:</a:t>
            </a: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76200" y="2184379"/>
            <a:ext cx="88392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400" b="1">
                <a:solidFill>
                  <a:srgbClr val="27279D"/>
                </a:solidFill>
              </a:rPr>
              <a:t>Con chim chiền chiện</a:t>
            </a:r>
            <a:r>
              <a:rPr lang="en-US" sz="2400" b="1" smtClean="0">
                <a:solidFill>
                  <a:srgbClr val="27279D"/>
                </a:solidFill>
              </a:rPr>
              <a:t>, Huy Cận,Thể </a:t>
            </a:r>
            <a:r>
              <a:rPr lang="en-US" sz="2400" b="1">
                <a:solidFill>
                  <a:srgbClr val="27279D"/>
                </a:solidFill>
              </a:rPr>
              <a:t>loại </a:t>
            </a:r>
            <a:r>
              <a:rPr lang="en-US" sz="2400" b="1" smtClean="0">
                <a:solidFill>
                  <a:srgbClr val="27279D"/>
                </a:solidFill>
              </a:rPr>
              <a:t>thơ</a:t>
            </a:r>
            <a:endParaRPr lang="en-US" sz="2400" b="1">
              <a:solidFill>
                <a:srgbClr val="27279D"/>
              </a:solidFill>
            </a:endParaRPr>
          </a:p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400" b="1" smtClean="0">
                <a:solidFill>
                  <a:srgbClr val="27279D"/>
                </a:solidFill>
              </a:rPr>
              <a:t>Nội dung : Hình ảnh con chim tự do bay lượn qua đó cho thấy cuộc sống ấm no hạnh phúc của nhân dân ta.</a:t>
            </a:r>
            <a:endParaRPr lang="en-US" sz="2400" b="1">
              <a:solidFill>
                <a:srgbClr val="27279D"/>
              </a:solidFill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03414" y="4668458"/>
            <a:ext cx="88392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400" b="1" smtClean="0">
                <a:solidFill>
                  <a:srgbClr val="27279D"/>
                </a:solidFill>
              </a:rPr>
              <a:t>Tiếng cười là liều thuốc bổ, theo báo Giáo dục và Thời đại,Thể </a:t>
            </a:r>
            <a:r>
              <a:rPr lang="en-US" sz="2400" b="1">
                <a:solidFill>
                  <a:srgbClr val="27279D"/>
                </a:solidFill>
              </a:rPr>
              <a:t>loại Văn xuôi</a:t>
            </a:r>
          </a:p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400" b="1" smtClean="0">
                <a:solidFill>
                  <a:srgbClr val="27279D"/>
                </a:solidFill>
              </a:rPr>
              <a:t>Nội dung : Tầm quan trọng, lợi ích của tiếng cười với con người.</a:t>
            </a:r>
            <a:endParaRPr lang="en-US" sz="2400" b="1">
              <a:solidFill>
                <a:srgbClr val="27279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022839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2209800" y="152400"/>
            <a:ext cx="4572000" cy="5635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FF">
                    <a:alpha val="65881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ÔN TẬP TIẾNG VIỆT CUỐI NĂM</a:t>
            </a:r>
            <a:endParaRPr lang="en-US" sz="3600" kern="1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0000FF">
                  <a:alpha val="65881"/>
                </a:srgbClr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" name="WordArt 3"/>
          <p:cNvSpPr>
            <a:spLocks noChangeArrowheads="1" noChangeShapeType="1" noTextEdit="1"/>
          </p:cNvSpPr>
          <p:nvPr/>
        </p:nvSpPr>
        <p:spPr bwMode="auto">
          <a:xfrm>
            <a:off x="4000500" y="715963"/>
            <a:ext cx="99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142"/>
              </a:avLst>
            </a:prstTxWarp>
          </a:bodyPr>
          <a:lstStyle/>
          <a:p>
            <a:pPr algn="ctr"/>
            <a:r>
              <a:rPr lang="en-US" sz="3600" b="1" kern="1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TIẾT 1</a:t>
            </a:r>
            <a:endParaRPr lang="en-US" sz="3600" b="1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13872" y="1417161"/>
            <a:ext cx="612502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</a:rPr>
              <a:t>Chủ điểm - Tình yêu cuộc sống:</a:t>
            </a: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76200" y="2184379"/>
            <a:ext cx="88392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400" b="1" smtClean="0">
                <a:solidFill>
                  <a:srgbClr val="27279D"/>
                </a:solidFill>
              </a:rPr>
              <a:t>Ăn “mầm đá”, truyện dân gian,Thể </a:t>
            </a:r>
            <a:r>
              <a:rPr lang="en-US" sz="2400" b="1">
                <a:solidFill>
                  <a:srgbClr val="27279D"/>
                </a:solidFill>
              </a:rPr>
              <a:t>loại Văn xuôi</a:t>
            </a:r>
          </a:p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400" b="1" smtClean="0">
                <a:solidFill>
                  <a:srgbClr val="27279D"/>
                </a:solidFill>
              </a:rPr>
              <a:t>Nội dung : Ca ngợi sự thông minh của trạng Quỳnh đã giúp chúa Trịnh ăn ngon miệng</a:t>
            </a:r>
            <a:endParaRPr lang="en-US" sz="2400" b="1">
              <a:solidFill>
                <a:srgbClr val="27279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842730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2209800" y="152400"/>
            <a:ext cx="4572000" cy="5635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FF">
                    <a:alpha val="65881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ÔN TẬP TIẾNG VIỆT CUỐI NĂM</a:t>
            </a:r>
            <a:endParaRPr lang="en-US" sz="3600" kern="1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0000FF">
                  <a:alpha val="65881"/>
                </a:srgbClr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" name="WordArt 3"/>
          <p:cNvSpPr>
            <a:spLocks noChangeArrowheads="1" noChangeShapeType="1" noTextEdit="1"/>
          </p:cNvSpPr>
          <p:nvPr/>
        </p:nvSpPr>
        <p:spPr bwMode="auto">
          <a:xfrm>
            <a:off x="4000500" y="715963"/>
            <a:ext cx="99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142"/>
              </a:avLst>
            </a:prstTxWarp>
          </a:bodyPr>
          <a:lstStyle/>
          <a:p>
            <a:pPr algn="ctr"/>
            <a:r>
              <a:rPr lang="en-US" sz="3600" b="1" kern="1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TIẾT 2</a:t>
            </a:r>
            <a:endParaRPr lang="en-US" sz="3600" b="1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928585" y="1163778"/>
            <a:ext cx="612502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</a:rPr>
              <a:t>Chủ điểm - Khám phá thế giới :</a:t>
            </a: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76200" y="1680164"/>
            <a:ext cx="8839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smtClean="0">
                <a:solidFill>
                  <a:srgbClr val="27279D"/>
                </a:solidFill>
              </a:rPr>
              <a:t>Mở rộng vốn từ : Du lịch-Thám hiểm</a:t>
            </a:r>
            <a:endParaRPr lang="en-US" sz="2400" b="1">
              <a:solidFill>
                <a:srgbClr val="27279D"/>
              </a:solidFill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76200" y="2133600"/>
            <a:ext cx="8839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400" b="1" smtClean="0">
                <a:solidFill>
                  <a:srgbClr val="00B050"/>
                </a:solidFill>
              </a:rPr>
              <a:t>Du lịch : đi chơi xa để nghỉ ngơi, ngắm cảnh.</a:t>
            </a:r>
            <a:endParaRPr lang="en-US" sz="2400" b="1">
              <a:solidFill>
                <a:srgbClr val="00B050"/>
              </a:solidFill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76200" y="4495800"/>
            <a:ext cx="8839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400" b="1" smtClean="0">
                <a:solidFill>
                  <a:srgbClr val="C00000"/>
                </a:solidFill>
              </a:rPr>
              <a:t>Thám hiểm : đi thăm dò, tìm hiểu những nơi xa lạ, khó khăn, có thể nguy hiểm.</a:t>
            </a:r>
            <a:endParaRPr lang="en-US" sz="2400" b="1">
              <a:solidFill>
                <a:srgbClr val="C00000"/>
              </a:solidFill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90714" y="2580144"/>
            <a:ext cx="88392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Font typeface="+mj-lt"/>
              <a:buAutoNum type="alphaLcPeriod"/>
            </a:pPr>
            <a:r>
              <a:rPr lang="en-US" sz="2000" b="1" smtClean="0">
                <a:solidFill>
                  <a:srgbClr val="00B050"/>
                </a:solidFill>
              </a:rPr>
              <a:t>Đồ dùng : va ly, ba lô, điện thoại, …..</a:t>
            </a:r>
          </a:p>
          <a:p>
            <a:pPr marL="457200" indent="-457200">
              <a:spcBef>
                <a:spcPct val="50000"/>
              </a:spcBef>
              <a:buFont typeface="+mj-lt"/>
              <a:buAutoNum type="alphaLcPeriod"/>
            </a:pPr>
            <a:r>
              <a:rPr lang="en-US" sz="2000" b="1" smtClean="0">
                <a:solidFill>
                  <a:srgbClr val="00B050"/>
                </a:solidFill>
              </a:rPr>
              <a:t>Phương tiên: tàu, xe, máy bay, …</a:t>
            </a:r>
          </a:p>
          <a:p>
            <a:pPr marL="457200" indent="-457200">
              <a:spcBef>
                <a:spcPct val="50000"/>
              </a:spcBef>
              <a:buFont typeface="+mj-lt"/>
              <a:buAutoNum type="alphaLcPeriod"/>
            </a:pPr>
            <a:r>
              <a:rPr lang="en-US" sz="2000" b="1" smtClean="0">
                <a:solidFill>
                  <a:srgbClr val="00B050"/>
                </a:solidFill>
              </a:rPr>
              <a:t>Tổ chức, nhân viên phục vụ: khách sạn, nhà hàng, hướng dẫn viên</a:t>
            </a:r>
          </a:p>
          <a:p>
            <a:pPr marL="457200" indent="-457200">
              <a:spcBef>
                <a:spcPct val="50000"/>
              </a:spcBef>
              <a:buFont typeface="+mj-lt"/>
              <a:buAutoNum type="alphaLcPeriod"/>
            </a:pPr>
            <a:r>
              <a:rPr lang="en-US" sz="2000" b="1" smtClean="0">
                <a:solidFill>
                  <a:srgbClr val="00B050"/>
                </a:solidFill>
              </a:rPr>
              <a:t>Địa điểm tham quan, du lịch: phố cổ, bãi biển , …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94343" y="5334000"/>
            <a:ext cx="88392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Font typeface="+mj-lt"/>
              <a:buAutoNum type="alphaLcPeriod"/>
            </a:pPr>
            <a:r>
              <a:rPr lang="en-US" sz="2000" b="1" smtClean="0">
                <a:solidFill>
                  <a:srgbClr val="FF0000"/>
                </a:solidFill>
              </a:rPr>
              <a:t>Đồ dùng : la bàn, lều trại, máy tính, ….</a:t>
            </a:r>
          </a:p>
          <a:p>
            <a:pPr marL="457200" indent="-457200">
              <a:spcBef>
                <a:spcPct val="50000"/>
              </a:spcBef>
              <a:buFont typeface="+mj-lt"/>
              <a:buAutoNum type="alphaLcPeriod"/>
            </a:pPr>
            <a:r>
              <a:rPr lang="en-US" sz="2000" b="1" smtClean="0">
                <a:solidFill>
                  <a:srgbClr val="FF0000"/>
                </a:solidFill>
              </a:rPr>
              <a:t> </a:t>
            </a:r>
            <a:r>
              <a:rPr lang="en-US" sz="2000" b="1" smtClean="0">
                <a:solidFill>
                  <a:srgbClr val="FF0000"/>
                </a:solidFill>
              </a:rPr>
              <a:t>Những khó khăn, nguy hiểm: gió, mưa, bão, thú dữ …..</a:t>
            </a:r>
          </a:p>
          <a:p>
            <a:pPr marL="457200" indent="-457200">
              <a:spcBef>
                <a:spcPct val="50000"/>
              </a:spcBef>
              <a:buFont typeface="+mj-lt"/>
              <a:buAutoNum type="alphaLcPeriod"/>
            </a:pPr>
            <a:r>
              <a:rPr lang="en-US" sz="2000" b="1" smtClean="0">
                <a:solidFill>
                  <a:srgbClr val="FF0000"/>
                </a:solidFill>
              </a:rPr>
              <a:t>Những đức tính cần thiết: dung cảm, kiên trì ,…….</a:t>
            </a:r>
          </a:p>
        </p:txBody>
      </p:sp>
    </p:spTree>
    <p:extLst>
      <p:ext uri="{BB962C8B-B14F-4D97-AF65-F5344CB8AC3E}">
        <p14:creationId xmlns:p14="http://schemas.microsoft.com/office/powerpoint/2010/main" val="417630599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827</Words>
  <Application>Microsoft Office PowerPoint</Application>
  <PresentationFormat>On-screen Show (4:3)</PresentationFormat>
  <Paragraphs>82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Workgroup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HOANG</cp:lastModifiedBy>
  <cp:revision>91</cp:revision>
  <dcterms:created xsi:type="dcterms:W3CDTF">2001-01-01T02:12:52Z</dcterms:created>
  <dcterms:modified xsi:type="dcterms:W3CDTF">2021-05-23T15:09:16Z</dcterms:modified>
</cp:coreProperties>
</file>